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3" r:id="rId6"/>
    <p:sldId id="261" r:id="rId7"/>
    <p:sldId id="262" r:id="rId8"/>
    <p:sldId id="266" r:id="rId9"/>
    <p:sldId id="264" r:id="rId10"/>
    <p:sldId id="267" r:id="rId11"/>
    <p:sldId id="265" r:id="rId12"/>
    <p:sldId id="270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42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akers-bierzo/Taller-Arduino-Day-2019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ienda.bricogeek.com/5-arduino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pic>
        <p:nvPicPr>
          <p:cNvPr id="1026" name="Picture 2" descr="https://www.ponferradahoy.com/wp-content/uploads/2019/03/arduino.png">
            <a:extLst>
              <a:ext uri="{FF2B5EF4-FFF2-40B4-BE49-F238E27FC236}">
                <a16:creationId xmlns:a16="http://schemas.microsoft.com/office/drawing/2014/main" id="{BC767684-82DC-477D-B3D8-B8DD5935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2" y="-1191038"/>
            <a:ext cx="12390538" cy="93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188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Shields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146" name="Picture 2" descr="https://i1.wp.com/arduino.cc/en/uploads/Main/ArduinoEthernetShield_R3_Front.jpg">
            <a:extLst>
              <a:ext uri="{FF2B5EF4-FFF2-40B4-BE49-F238E27FC236}">
                <a16:creationId xmlns:a16="http://schemas.microsoft.com/office/drawing/2014/main" id="{F906AB42-AE4D-49A9-B032-673FC354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3" y="2306973"/>
            <a:ext cx="4399370" cy="312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www.arduino.cc/en/uploads/Main/ASX00001_featured.jpg">
            <a:extLst>
              <a:ext uri="{FF2B5EF4-FFF2-40B4-BE49-F238E27FC236}">
                <a16:creationId xmlns:a16="http://schemas.microsoft.com/office/drawing/2014/main" id="{E7C585E6-2484-474E-82BE-808C3235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61" y="2025843"/>
            <a:ext cx="4857224" cy="364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63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De Arduino a Familia MKR</a:t>
            </a:r>
          </a:p>
          <a:p>
            <a:pPr fontAlgn="base"/>
            <a:endParaRPr lang="es-ES" b="1" dirty="0"/>
          </a:p>
          <a:p>
            <a:pPr marL="285750" indent="-285750" fontAlgn="base">
              <a:buFontTx/>
              <a:buChar char="-"/>
            </a:pPr>
            <a:r>
              <a:rPr lang="es-ES" dirty="0"/>
              <a:t>Pensadas principalmente para </a:t>
            </a:r>
            <a:r>
              <a:rPr lang="es-ES" dirty="0" err="1"/>
              <a:t>IoT</a:t>
            </a:r>
            <a:r>
              <a:rPr lang="es-ES" dirty="0"/>
              <a:t>.</a:t>
            </a:r>
          </a:p>
          <a:p>
            <a:pPr marL="285750" indent="-285750" fontAlgn="base">
              <a:buFontTx/>
              <a:buChar char="-"/>
            </a:pPr>
            <a:r>
              <a:rPr lang="es-ES" dirty="0"/>
              <a:t>Más pequeño</a:t>
            </a:r>
          </a:p>
          <a:p>
            <a:pPr marL="285750" indent="-285750" fontAlgn="base">
              <a:buFontTx/>
              <a:buChar char="-"/>
            </a:pPr>
            <a:r>
              <a:rPr lang="es-ES" dirty="0"/>
              <a:t>Basados en el microcontrolador de 32 bits de Atmel SAMD21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074" name="Picture 2" descr="0518_Comparison_MKR_and_Uno_2">
            <a:extLst>
              <a:ext uri="{FF2B5EF4-FFF2-40B4-BE49-F238E27FC236}">
                <a16:creationId xmlns:a16="http://schemas.microsoft.com/office/drawing/2014/main" id="{6F34B19E-BC2A-4FE5-B8E2-FFBD5127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93" y="2374023"/>
            <a:ext cx="6886138" cy="408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1339CF-D9E2-4EDF-ACA7-D3EF9E6E7E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757" y="2600526"/>
            <a:ext cx="4468661" cy="41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1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Familia MKR</a:t>
            </a:r>
          </a:p>
          <a:p>
            <a:pPr fontAlgn="base"/>
            <a:endParaRPr lang="es-ES" b="1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AB735CE-6373-4A71-862F-D13FE8DC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1" y="1601903"/>
            <a:ext cx="2160000" cy="231532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A2C33F0-541E-433C-8642-D6395FB50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5" y="4389277"/>
            <a:ext cx="2469130" cy="23083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5CF11B4-2A1D-46D4-8B2E-CA6AE99A8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608" y="1595600"/>
            <a:ext cx="2160000" cy="218523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492EDD9-79E5-4691-BB52-DBC9F5005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4335" y="1608820"/>
            <a:ext cx="2160000" cy="24448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8C17D95-4DD0-4190-AEF0-C7DB0D9FC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096" y="1610144"/>
            <a:ext cx="2160000" cy="22065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C99DAE1-C81B-4CAF-8A45-582AE8562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857" y="1608820"/>
            <a:ext cx="2160000" cy="185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7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Familia MKR</a:t>
            </a:r>
          </a:p>
          <a:p>
            <a:pPr fontAlgn="base"/>
            <a:endParaRPr lang="es-ES" b="1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026" name="Picture 2" descr="https://image.jimcdn.com/app/cms/image/transf/dimension=490x10000:format=png/path/sae5d500d7e085f42/image/i791b7b7fda887641/version/1526385041/image.png">
            <a:extLst>
              <a:ext uri="{FF2B5EF4-FFF2-40B4-BE49-F238E27FC236}">
                <a16:creationId xmlns:a16="http://schemas.microsoft.com/office/drawing/2014/main" id="{0E9F2666-8941-4066-96FE-A7F2BF18C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825" y="2300114"/>
            <a:ext cx="7493179" cy="295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9AB9DD7-FA2F-452A-B36B-C2F194F0BEB7}"/>
              </a:ext>
            </a:extLst>
          </p:cNvPr>
          <p:cNvSpPr txBox="1"/>
          <p:nvPr/>
        </p:nvSpPr>
        <p:spPr>
          <a:xfrm>
            <a:off x="2344797" y="5533396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s-ES" b="1" dirty="0"/>
              <a:t>20€             28€              35€            35€             60€             67€            </a:t>
            </a:r>
          </a:p>
          <a:p>
            <a:pPr fontAlgn="base"/>
            <a:endParaRPr lang="es-ES" b="1" dirty="0"/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3881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pic>
        <p:nvPicPr>
          <p:cNvPr id="1026" name="Picture 2" descr="https://www.ponferradahoy.com/wp-content/uploads/2019/03/arduino.png">
            <a:extLst>
              <a:ext uri="{FF2B5EF4-FFF2-40B4-BE49-F238E27FC236}">
                <a16:creationId xmlns:a16="http://schemas.microsoft.com/office/drawing/2014/main" id="{BC767684-82DC-477D-B3D8-B8DD59354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22" y="-1191038"/>
            <a:ext cx="12390538" cy="9300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175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 es Software libre?</a:t>
            </a:r>
          </a:p>
          <a:p>
            <a:pPr marL="285750" indent="-285750">
              <a:buFontTx/>
              <a:buChar char="-"/>
            </a:pPr>
            <a:r>
              <a:rPr lang="es-ES" dirty="0"/>
              <a:t>Suele ser gratuito</a:t>
            </a:r>
          </a:p>
          <a:p>
            <a:pPr marL="285750" indent="-285750">
              <a:buFontTx/>
              <a:buChar char="-"/>
            </a:pPr>
            <a:r>
              <a:rPr lang="es-ES" dirty="0"/>
              <a:t>Trabajo en comunidad, Independencia de un proveedor (</a:t>
            </a:r>
            <a:r>
              <a:rPr lang="es-ES" dirty="0" err="1"/>
              <a:t>Github</a:t>
            </a:r>
            <a:r>
              <a:rPr lang="es-ES" dirty="0"/>
              <a:t>)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>
                <a:hlinkClick r:id="rId2"/>
              </a:rPr>
              <a:t>https://github.com/makers-bierzo/Taller-Arduino-Day-2019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1" name="Picture 2" descr="Image result for open source">
            <a:extLst>
              <a:ext uri="{FF2B5EF4-FFF2-40B4-BE49-F238E27FC236}">
                <a16:creationId xmlns:a16="http://schemas.microsoft.com/office/drawing/2014/main" id="{7292332E-E233-4F8F-8842-BC4FA7E4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372" y="2559507"/>
            <a:ext cx="5340989" cy="400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3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¿Qué es Hardware libre?</a:t>
            </a:r>
          </a:p>
          <a:p>
            <a:pPr marL="285750" indent="-285750">
              <a:buFontTx/>
              <a:buChar char="-"/>
            </a:pPr>
            <a:r>
              <a:rPr lang="es-ES" dirty="0"/>
              <a:t>Mas reciente que el software libre</a:t>
            </a:r>
          </a:p>
          <a:p>
            <a:pPr marL="285750" indent="-285750">
              <a:buFontTx/>
              <a:buChar char="-"/>
            </a:pPr>
            <a:r>
              <a:rPr lang="es-ES" dirty="0"/>
              <a:t>Reducir costes de fabricación</a:t>
            </a:r>
          </a:p>
          <a:p>
            <a:pPr marL="285750" indent="-285750">
              <a:buFontTx/>
              <a:buChar char="-"/>
            </a:pPr>
            <a:r>
              <a:rPr lang="es-ES" dirty="0"/>
              <a:t>Evolucionar proyectos ya en firme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074" name="Picture 2" descr="https://elandroidelibre.elespanol.com/wp-content/uploads/2016/03/open_source_hardware_logo-t.png">
            <a:extLst>
              <a:ext uri="{FF2B5EF4-FFF2-40B4-BE49-F238E27FC236}">
                <a16:creationId xmlns:a16="http://schemas.microsoft.com/office/drawing/2014/main" id="{2DBAF0DC-B4E8-4A8F-818F-C40478FD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72" y="2341392"/>
            <a:ext cx="47625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kdeblog.com/wp-content/uploads/2011/12/Arduino-logo.png">
            <a:extLst>
              <a:ext uri="{FF2B5EF4-FFF2-40B4-BE49-F238E27FC236}">
                <a16:creationId xmlns:a16="http://schemas.microsoft.com/office/drawing/2014/main" id="{7D103A39-DA6D-4A0D-BB55-A4EFA7B37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862" y="4657245"/>
            <a:ext cx="2000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reprap logo">
            <a:extLst>
              <a:ext uri="{FF2B5EF4-FFF2-40B4-BE49-F238E27FC236}">
                <a16:creationId xmlns:a16="http://schemas.microsoft.com/office/drawing/2014/main" id="{8734B139-2F03-49C0-BB5F-D85E8CBA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997" y="2603720"/>
            <a:ext cx="2138697" cy="2204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31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Historia de Arduino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Hardware Libre + Software Libre</a:t>
            </a:r>
          </a:p>
          <a:p>
            <a:pPr marL="285750" indent="-285750">
              <a:buFontTx/>
              <a:buChar char="-"/>
            </a:pPr>
            <a:r>
              <a:rPr lang="es-ES" dirty="0"/>
              <a:t>Italia 2003/2005</a:t>
            </a:r>
          </a:p>
          <a:p>
            <a:pPr marL="285750" indent="-285750">
              <a:buFontTx/>
              <a:buChar char="-"/>
            </a:pPr>
            <a:r>
              <a:rPr lang="es-ES" dirty="0"/>
              <a:t>Placa con microcontrolador ATMEL</a:t>
            </a:r>
          </a:p>
          <a:p>
            <a:pPr marL="285750" indent="-285750">
              <a:buFontTx/>
              <a:buChar char="-"/>
            </a:pPr>
            <a:r>
              <a:rPr lang="es-ES" dirty="0"/>
              <a:t>Arduino IDE</a:t>
            </a:r>
          </a:p>
          <a:p>
            <a:pPr marL="285750" indent="-285750">
              <a:buFontTx/>
              <a:buChar char="-"/>
            </a:pPr>
            <a:r>
              <a:rPr lang="es-ES" dirty="0"/>
              <a:t>Acceso a estudiantes (sustituyendo placas de mas de 100€)</a:t>
            </a:r>
          </a:p>
          <a:p>
            <a:pPr marL="285750" indent="-285750">
              <a:buFontTx/>
              <a:buChar char="-"/>
            </a:pPr>
            <a:r>
              <a:rPr lang="es-ES" dirty="0"/>
              <a:t>Sencillo</a:t>
            </a:r>
          </a:p>
          <a:p>
            <a:pPr marL="285750" indent="-285750">
              <a:buFontTx/>
              <a:buChar char="-"/>
            </a:pPr>
            <a:r>
              <a:rPr lang="es-ES" dirty="0"/>
              <a:t>Barato 30€</a:t>
            </a:r>
          </a:p>
          <a:p>
            <a:pPr marL="285750" indent="-285750">
              <a:buFontTx/>
              <a:buChar char="-"/>
            </a:pPr>
            <a:r>
              <a:rPr lang="es-ES" dirty="0"/>
              <a:t>Accesible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Learning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doing</a:t>
            </a:r>
            <a:r>
              <a:rPr lang="es-ES" dirty="0"/>
              <a:t> and </a:t>
            </a:r>
            <a:r>
              <a:rPr lang="es-ES" dirty="0" err="1"/>
              <a:t>make</a:t>
            </a:r>
            <a:r>
              <a:rPr lang="es-ES" dirty="0"/>
              <a:t> </a:t>
            </a:r>
            <a:r>
              <a:rPr lang="es-ES" dirty="0" err="1"/>
              <a:t>yourslef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5" name="Picture 12" descr="Resultado de imagen de arduino uno">
            <a:extLst>
              <a:ext uri="{FF2B5EF4-FFF2-40B4-BE49-F238E27FC236}">
                <a16:creationId xmlns:a16="http://schemas.microsoft.com/office/drawing/2014/main" id="{7970A6E8-1DB3-4901-AD65-F55BCD4D1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629" y="3187817"/>
            <a:ext cx="5197380" cy="329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917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Precios</a:t>
            </a:r>
          </a:p>
          <a:p>
            <a:r>
              <a:rPr lang="es-ES" dirty="0"/>
              <a:t>- Amazon</a:t>
            </a:r>
          </a:p>
          <a:p>
            <a:r>
              <a:rPr lang="es-ES" dirty="0">
                <a:hlinkClick r:id="rId2"/>
              </a:rPr>
              <a:t>- https://tienda.bricogeek.com/5-arduino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E3455C-EDA4-4847-9AD7-AEF7966D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31" y="1807654"/>
            <a:ext cx="4941783" cy="48639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391C03-3EA9-48EC-B0C9-C5C65802D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991" y="1804916"/>
            <a:ext cx="6957378" cy="486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38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Modelos Arduino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1026" name="Picture 2" descr="http://cdn01.pucp.education/cetam/2018/08/17222540/arduino-4.jpg">
            <a:extLst>
              <a:ext uri="{FF2B5EF4-FFF2-40B4-BE49-F238E27FC236}">
                <a16:creationId xmlns:a16="http://schemas.microsoft.com/office/drawing/2014/main" id="{0C3217F2-2D5B-4FD8-BC9F-8FDE30B0A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908" y="1283516"/>
            <a:ext cx="8864833" cy="5203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427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Modelos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2052" name="Picture 4" descr="Resultado de imagen de modelos arduino">
            <a:extLst>
              <a:ext uri="{FF2B5EF4-FFF2-40B4-BE49-F238E27FC236}">
                <a16:creationId xmlns:a16="http://schemas.microsoft.com/office/drawing/2014/main" id="{EED0415F-17EC-40C1-B881-158D0F0E9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448" y="1190140"/>
            <a:ext cx="7952676" cy="56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7869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Principales Modelos Arduino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7170" name="Picture 2" descr="https://store-cdn.arduino.cc/usa/catalog/product/cache/1/image/1800x/ea1ef423b933d797cfca49bc5855eef6/A/0/A000066_front_2.jpg">
            <a:extLst>
              <a:ext uri="{FF2B5EF4-FFF2-40B4-BE49-F238E27FC236}">
                <a16:creationId xmlns:a16="http://schemas.microsoft.com/office/drawing/2014/main" id="{3D2B7F2F-4093-46C1-A9FB-6218A7D94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897" y="3102648"/>
            <a:ext cx="5887144" cy="386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i1.wp.com/saber.patagoniatec.com/wp-content/uploads/2014/06/arduino_mega_r3_002_hd.jpg">
            <a:extLst>
              <a:ext uri="{FF2B5EF4-FFF2-40B4-BE49-F238E27FC236}">
                <a16:creationId xmlns:a16="http://schemas.microsoft.com/office/drawing/2014/main" id="{F215D4A5-AA57-4C1D-B763-EC44AE5A2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03" y="3429000"/>
            <a:ext cx="6552194" cy="3373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sultado de imagen de arduino nano">
            <a:extLst>
              <a:ext uri="{FF2B5EF4-FFF2-40B4-BE49-F238E27FC236}">
                <a16:creationId xmlns:a16="http://schemas.microsoft.com/office/drawing/2014/main" id="{D604E12A-461F-498A-942F-56FD98192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68" y="1617677"/>
            <a:ext cx="2348309" cy="158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429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45BDA4A-F180-48DE-B860-F8F089D0EC25}"/>
              </a:ext>
            </a:extLst>
          </p:cNvPr>
          <p:cNvSpPr txBox="1"/>
          <p:nvPr/>
        </p:nvSpPr>
        <p:spPr>
          <a:xfrm>
            <a:off x="9446004" y="167780"/>
            <a:ext cx="288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Arduino Day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B697DE9-B7C6-481B-8250-5E2C9F9D1782}"/>
              </a:ext>
            </a:extLst>
          </p:cNvPr>
          <p:cNvSpPr txBox="1"/>
          <p:nvPr/>
        </p:nvSpPr>
        <p:spPr>
          <a:xfrm>
            <a:off x="1767281" y="864065"/>
            <a:ext cx="86574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Complementos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4098" name="Picture 2" descr="https://i0.wp.com/noticias.universia.es/net/images/ciencia-tecnologia/e/el/el-/el-universo-arduino-.jpg">
            <a:extLst>
              <a:ext uri="{FF2B5EF4-FFF2-40B4-BE49-F238E27FC236}">
                <a16:creationId xmlns:a16="http://schemas.microsoft.com/office/drawing/2014/main" id="{CCB48D07-CF2C-42C4-95CE-094F2A315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1762125"/>
            <a:ext cx="67818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5190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276</TotalTime>
  <Words>178</Words>
  <Application>Microsoft Office PowerPoint</Application>
  <PresentationFormat>Panorámica</PresentationFormat>
  <Paragraphs>89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javier</dc:creator>
  <cp:lastModifiedBy>javier</cp:lastModifiedBy>
  <cp:revision>22</cp:revision>
  <dcterms:created xsi:type="dcterms:W3CDTF">2019-03-12T19:08:28Z</dcterms:created>
  <dcterms:modified xsi:type="dcterms:W3CDTF">2019-03-15T22:16:56Z</dcterms:modified>
</cp:coreProperties>
</file>